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Ubuntu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Roboto Condensed Light"/>
      <p:regular r:id="rId33"/>
      <p:bold r:id="rId34"/>
      <p:italic r:id="rId35"/>
      <p:boldItalic r:id="rId36"/>
    </p:embeddedFont>
    <p:embeddedFont>
      <p:font typeface="Source Sans Pro ExtraLight"/>
      <p:regular r:id="rId37"/>
      <p:bold r:id="rId38"/>
      <p:italic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Jason Merry"/>
  <p:cmAuthor clrIdx="1" id="1" initials="" lastIdx="2" name="Ivan Georgiev"/>
  <p:cmAuthor clrIdx="2" id="2" initials="" lastIdx="2" name="Anonymou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ExtraLight-boldItalic.fntdata"/><Relationship Id="rId20" Type="http://schemas.openxmlformats.org/officeDocument/2006/relationships/slide" Target="slides/slide14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6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5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Ubuntu-bold.fntdata"/><Relationship Id="rId25" Type="http://schemas.openxmlformats.org/officeDocument/2006/relationships/font" Target="fonts/Ubuntu-regular.fntdata"/><Relationship Id="rId28" Type="http://schemas.openxmlformats.org/officeDocument/2006/relationships/font" Target="fonts/Ubuntu-boldItalic.fntdata"/><Relationship Id="rId27" Type="http://schemas.openxmlformats.org/officeDocument/2006/relationships/font" Target="fonts/Ubuntu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5.xml"/><Relationship Id="rId33" Type="http://schemas.openxmlformats.org/officeDocument/2006/relationships/font" Target="fonts/RobotoCondensedLight-regular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CondensedLight-italic.fntdata"/><Relationship Id="rId12" Type="http://schemas.openxmlformats.org/officeDocument/2006/relationships/slide" Target="slides/slide6.xml"/><Relationship Id="rId34" Type="http://schemas.openxmlformats.org/officeDocument/2006/relationships/font" Target="fonts/RobotoCondensedLight-bold.fntdata"/><Relationship Id="rId15" Type="http://schemas.openxmlformats.org/officeDocument/2006/relationships/slide" Target="slides/slide9.xml"/><Relationship Id="rId37" Type="http://schemas.openxmlformats.org/officeDocument/2006/relationships/font" Target="fonts/SourceSansProExtraLight-regular.fntdata"/><Relationship Id="rId14" Type="http://schemas.openxmlformats.org/officeDocument/2006/relationships/slide" Target="slides/slide8.xml"/><Relationship Id="rId36" Type="http://schemas.openxmlformats.org/officeDocument/2006/relationships/font" Target="fonts/RobotoCondensedLight-boldItalic.fntdata"/><Relationship Id="rId17" Type="http://schemas.openxmlformats.org/officeDocument/2006/relationships/slide" Target="slides/slide11.xml"/><Relationship Id="rId39" Type="http://schemas.openxmlformats.org/officeDocument/2006/relationships/font" Target="fonts/SourceSansProExtraLight-italic.fntdata"/><Relationship Id="rId16" Type="http://schemas.openxmlformats.org/officeDocument/2006/relationships/slide" Target="slides/slide10.xml"/><Relationship Id="rId38" Type="http://schemas.openxmlformats.org/officeDocument/2006/relationships/font" Target="fonts/SourceSansProExtra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23T17:41:13.349">
    <p:pos x="6000" y="0"/>
    <p:text>Maybe give them all a capital letter at the beginning 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6-23T17:58:27.376">
    <p:pos x="6000" y="0"/>
    <p:text>Coudn't you replace 'scalability' with 'Mongo DB' ? :D ;)</p:text>
  </p:cm>
  <p:cm authorId="1" idx="1" dt="2022-06-23T17:50:21.865">
    <p:pos x="6000" y="0"/>
    <p:text>What is MongoDb?</p:text>
  </p:cm>
  <p:cm authorId="2" idx="1" dt="2022-06-23T17:57:55.628">
    <p:pos x="6000" y="0"/>
    <p:text>MongoDB is webscale :P</p:text>
  </p:cm>
  <p:cm authorId="2" idx="2" dt="2022-06-23T17:58:27.376">
    <p:pos x="6000" y="0"/>
    <p:text>Jokes aside, I'm not sure what the words above and below have to do with each other? Well, it's not entirely clear</p:text>
  </p:cm>
  <p:cm authorId="0" idx="3" dt="2022-06-23T17:51:08.382">
    <p:pos x="6000" y="100"/>
    <p:text>Capitalisation.</p:text>
  </p:cm>
  <p:cm authorId="1" idx="2" dt="2022-06-23T17:51:08.382">
    <p:pos x="6000" y="100"/>
    <p:text>Done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ccs.urban.org/project/nonprofit-sector-brief#overview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Hello everyone, we are Arch8s. Today we’re happy to present our Spotlight solution for this season O’Reilly Architectural Katas!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62dcc4f2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62dcc4f2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We decided to use a modular monolith architecture style.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Because of the startup nature of our project, the scope could change dramatically during the Proof Of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Concept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phase.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We want to be able to scale some parts of the system to effectively use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resources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so we need to keep modules isolated from each other.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You can get more information this decision from ADR-007.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62b3a735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62b3a73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C4 stands for Context, Container, Component and Code.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Context diagram shows how the Spotlight fits into Diversity Cyber Council.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top, you see all actors and their responsibilities.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the middle we have our Spotlight system.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 the bottom we have all the external services our Spotlight system uses.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62b3a735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62b3a735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Here we see a </a:t>
            </a:r>
            <a:r>
              <a:rPr lang="ru" sz="2400">
                <a:solidFill>
                  <a:schemeClr val="dk1"/>
                </a:solidFill>
              </a:rPr>
              <a:t>Container diagram which provides </a:t>
            </a:r>
            <a:r>
              <a:rPr lang="ru" sz="2400"/>
              <a:t>deeper view into the scope of our Spotlight system, showing our high-level technical building blocks.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3440de83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3440de83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This overview shows how data passes between different contexts of our Spotlight system.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We’ve h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ighlighted the most important components, which are the working parts in our proof of concept.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example let's discuss the engagement context …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63ff6e1c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63ff6e1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It contains five modules. They are responsible for retaining users on our platform.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contests module encapsulates all the gamification logic for challenges, capture the flags and hackathons.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meetings module provides functionality to organize calls and meetings between all platform actors.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messengers' module integrates with all popular social messengers, allowing in-app interaction.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notifications module is responsible for the pushes and email notifications for the actors of the platform.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bragging module enables sharing achievements, trophies and badges through social media.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62dcc4f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62dcc4f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This component diagram shows how the mentor interacts with the candidate, and vice versa, through the Spotlight modules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3440de83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3440de83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We want to scale Spotlight without spending too much time and resources, so we took the decision to deploy our system using AWS cloud.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Based on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ADR-006 Zero-trust service communication security model, we split our deployment into three security groups. This isolates and minimizes the attack surface in case of an unlikely data breach.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dedicated API gateway hides the two different API’s, the monolith scaling group and the Serverless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processing pipeline.</a:t>
            </a:r>
            <a:b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b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Both of them scale well: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Monolith scales using auto-scaling groups in Elastic Container Service.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Serverless uses AWS Lambda with Kinesis Data Firehose. 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deployment can handle any load spikes easily.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3440de83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3440de83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This roadmap outlines our expected project timeline, once confirmation from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 business owners and stakeholders is aligned. 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minimize waste, we’ve planned several Proof of Concept sprints. 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Including from the start, progressive real user UI/UX testing to ensure the interface matches the project requirements.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3440de83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3440de83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Let's improve diversity in IT with team Arch8s! Thanks to O'Reilly and the organisers for this excellent opportunity!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3440de8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3440de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I: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Hi, Nova here.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I've been working in a support center since 2017 and I don’t enjoy it. I want to change my job and gain a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career.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I'm looking for help becoming a junior SRE and all my Google searches gave me no real answer. I am lost.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A: Hi, I'm Max. I do volunteering for FoxOverDogs Foundation. With over 20 years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experience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IT management and directorship, I’ve been lucky enough to use my knowledge to help others transition into new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technical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careers.</a:t>
            </a:r>
            <a:endParaRPr sz="2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555afea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555afea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I:</a:t>
            </a:r>
            <a:r>
              <a:rPr lang="ru" sz="29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Spotlight comes as a relief to the pains Nova experienced alone as well as helping Max to reach more candidates.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Spotlight provides a platform to automate candidate-mentor matching. We match as many traits between candidates and mentors to find the best match. 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candidates: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Certified mentors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Career roadmaps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Visual progress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non-profits and mentors: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Audience growth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Partnerships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Analytics and reporting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3440de83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3440de83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A: </a:t>
            </a:r>
            <a:r>
              <a:rPr lang="ru" sz="2400">
                <a:solidFill>
                  <a:srgbClr val="24292F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According to the National Center for </a:t>
            </a:r>
            <a:r>
              <a:rPr lang="ru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Charitable Statistics (NCCS)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Almost eleven million people looked for a job in 2020 in the United States.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One hundred and eighty million were interested in online courses.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Yet on the other hand, there were one and a half million registered non-profit organizations, and a quarter of the citizens volunteered at least once for any of them.</a:t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566e146c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566e146c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I: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Our Spotlight platform brings effective collaboration between non-profits and candidates.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For candidates looking for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career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advice: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Coaching,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Weekly Spot</a:t>
            </a:r>
            <a:r>
              <a:rPr i="1" lang="ru" sz="2400">
                <a:latin typeface="Roboto Condensed"/>
                <a:ea typeface="Roboto Condensed"/>
                <a:cs typeface="Roboto Condensed"/>
                <a:sym typeface="Roboto Condensed"/>
              </a:rPr>
              <a:t>lives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Challenges,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Mentor Matching and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Career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Roadmap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For non-profits: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Networking,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Forums,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Collaboration,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New partnerships and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Improved visibility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62dcc4f2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62dcc4f2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identified the following roles within our Spotlight app: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visitor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an unauthorized actor who can browse communities, events, etc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candidate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 registered user, who decide to change their career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NPO admin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acts on behalf of an NPO in the platform and defines their list of offered services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Mentor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- is a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volunteer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who supports candidates with mentorship and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career advice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Community Leader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- onboards NPOs, and facilitates regular meetings with NPOs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3440de83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3440de83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This represents the system functionality and requirements we identified to enable Spotlight to work effectively.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Every action is recorded as a user story in our repository.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566e146c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566e146c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I: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Based on Business requirement analysis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e identified three key characteristics for our architecture.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Roboto Condensed"/>
                <a:ea typeface="Roboto Condensed"/>
                <a:cs typeface="Roboto Condensed"/>
                <a:sym typeface="Roboto Condensed"/>
              </a:rPr>
              <a:t>Cost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-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Diversity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Cyber Council has a limited budget,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Roboto Condensed"/>
                <a:ea typeface="Roboto Condensed"/>
                <a:cs typeface="Roboto Condensed"/>
                <a:sym typeface="Roboto Condensed"/>
              </a:rPr>
              <a:t>Scalability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- since we focus on open online courses, our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research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has shown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180 million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potential visitors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Roboto Condensed"/>
                <a:ea typeface="Roboto Condensed"/>
                <a:cs typeface="Roboto Condensed"/>
                <a:sym typeface="Roboto Condensed"/>
              </a:rPr>
              <a:t>Simplicity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- we are working on diversity, so we can reach a larger audience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62dcc4f2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62dcc4f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Using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Architectural Styles Worksheet by Mark Richard from DeveloperToArchitect.com, we highlighted the identified key characteristics. And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as you can see the two most suitable options are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modular monolith or microkernel.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jp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jp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10" Type="http://schemas.openxmlformats.org/officeDocument/2006/relationships/image" Target="../media/image15.png"/><Relationship Id="rId9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1.png"/><Relationship Id="rId13" Type="http://schemas.openxmlformats.org/officeDocument/2006/relationships/image" Target="../media/image31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5" Type="http://schemas.openxmlformats.org/officeDocument/2006/relationships/image" Target="../media/image1.png"/><Relationship Id="rId14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Relationship Id="rId8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33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610127" y="1660921"/>
            <a:ext cx="4058700" cy="10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Ubuntu"/>
                <a:ea typeface="Ubuntu"/>
                <a:cs typeface="Ubuntu"/>
                <a:sym typeface="Ubuntu"/>
              </a:rPr>
              <a:t>Spotlight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51134" y="2567579"/>
            <a:ext cx="2981100" cy="7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50">
                <a:solidFill>
                  <a:srgbClr val="66666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Illuminate Possibilities</a:t>
            </a:r>
            <a:endParaRPr sz="2450">
              <a:solidFill>
                <a:srgbClr val="66666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94388" y="4495475"/>
            <a:ext cx="18859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18188" y="40543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coordinated by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8" name="Google Shape;58;p13"/>
          <p:cNvGrpSpPr/>
          <p:nvPr/>
        </p:nvGrpSpPr>
        <p:grpSpPr>
          <a:xfrm>
            <a:off x="1241653" y="1112014"/>
            <a:ext cx="2496277" cy="2458778"/>
            <a:chOff x="105500" y="1287525"/>
            <a:chExt cx="2568450" cy="2568450"/>
          </a:xfrm>
        </p:grpSpPr>
        <p:pic>
          <p:nvPicPr>
            <p:cNvPr id="59" name="Google Shape;5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500" y="1287525"/>
              <a:ext cx="2568450" cy="25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 rotWithShape="1">
            <a:blip r:embed="rId5">
              <a:alphaModFix amt="55000"/>
            </a:blip>
            <a:srcRect b="0" l="0" r="85805" t="0"/>
            <a:stretch/>
          </p:blipFill>
          <p:spPr>
            <a:xfrm>
              <a:off x="1099987" y="2364575"/>
              <a:ext cx="579500" cy="577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Google Shape;61;p1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155350" y="4073240"/>
            <a:ext cx="1290575" cy="1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r>
              <a:rPr b="1" lang="ru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onolith, but modular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69150"/>
            <a:ext cx="9075900" cy="32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790" y="3205965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5343150" y="3668825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ADR-007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52900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00" y="0"/>
            <a:ext cx="7337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049" y="0"/>
            <a:ext cx="591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690" y="168804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2214050" y="220135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ADR-002</a:t>
            </a:r>
            <a:endParaRPr sz="8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740" y="347139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6915100" y="394905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ADR-007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0"/>
            <a:ext cx="8640000" cy="519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740" y="4414827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6292100" y="4877688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ADR-008</a:t>
            </a:r>
            <a:endParaRPr sz="800"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15" y="2191877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-89125" y="264380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ADR-013</a:t>
            </a:r>
            <a:endParaRPr sz="800"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15" y="3003015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-89125" y="3454938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ADR-017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0"/>
            <a:ext cx="8640000" cy="518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925" y="37550"/>
            <a:ext cx="3394175" cy="504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00" y="-224930"/>
            <a:ext cx="6276675" cy="556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>
            <p:ph type="title"/>
          </p:nvPr>
        </p:nvSpPr>
        <p:spPr>
          <a:xfrm>
            <a:off x="268125" y="13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Deployment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790" y="53665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3529150" y="505588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ADR-009</a:t>
            </a:r>
            <a:endParaRPr sz="800"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490" y="173634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3605350" y="2214000"/>
            <a:ext cx="60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ADR-010</a:t>
            </a:r>
            <a:endParaRPr sz="800"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4315" y="353574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3765675" y="399860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ADR-006</a:t>
            </a:r>
            <a:endParaRPr sz="800"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290" y="1696765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4773650" y="2159625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ADR-004</a:t>
            </a:r>
            <a:endParaRPr sz="800"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1415" y="110239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7132775" y="161570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ADR-005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Roadmap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4">
            <a:alphaModFix/>
          </a:blip>
          <a:srcRect b="6367" l="0" r="0" t="0"/>
          <a:stretch/>
        </p:blipFill>
        <p:spPr>
          <a:xfrm>
            <a:off x="68550" y="1017725"/>
            <a:ext cx="8996700" cy="21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-279975" y="82250"/>
            <a:ext cx="312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Team </a:t>
            </a:r>
            <a:r>
              <a:rPr b="1" lang="ru">
                <a:latin typeface="Ubuntu"/>
                <a:ea typeface="Ubuntu"/>
                <a:cs typeface="Ubuntu"/>
                <a:sym typeface="Ubuntu"/>
              </a:rPr>
              <a:t>Arch</a:t>
            </a:r>
            <a:r>
              <a:rPr lang="ru" sz="2500">
                <a:highlight>
                  <a:srgbClr val="F3F3F3"/>
                </a:highlight>
              </a:rPr>
              <a:t>🎱</a:t>
            </a:r>
            <a:r>
              <a:rPr b="1" lang="ru">
                <a:highlight>
                  <a:srgbClr val="F3F3F3"/>
                </a:highlight>
                <a:latin typeface="Ubuntu"/>
                <a:ea typeface="Ubuntu"/>
                <a:cs typeface="Ubuntu"/>
                <a:sym typeface="Ubuntu"/>
              </a:rPr>
              <a:t>s</a:t>
            </a:r>
            <a:endParaRPr b="1">
              <a:highlight>
                <a:srgbClr val="F3F3F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70" name="Google Shape;270;p30"/>
          <p:cNvGrpSpPr/>
          <p:nvPr/>
        </p:nvGrpSpPr>
        <p:grpSpPr>
          <a:xfrm>
            <a:off x="431961" y="2602699"/>
            <a:ext cx="1857000" cy="2572375"/>
            <a:chOff x="342663" y="965950"/>
            <a:chExt cx="1857000" cy="2572375"/>
          </a:xfrm>
        </p:grpSpPr>
        <p:pic>
          <p:nvPicPr>
            <p:cNvPr id="271" name="Google Shape;27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312" y="965950"/>
              <a:ext cx="1753750" cy="175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30"/>
            <p:cNvSpPr txBox="1"/>
            <p:nvPr/>
          </p:nvSpPr>
          <p:spPr>
            <a:xfrm>
              <a:off x="342663" y="2784125"/>
              <a:ext cx="1857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Roboto Condensed"/>
                  <a:ea typeface="Roboto Condensed"/>
                  <a:cs typeface="Roboto Condensed"/>
                  <a:sym typeface="Roboto Condensed"/>
                </a:rPr>
                <a:t>Ivan</a:t>
              </a: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 Georgiev </a:t>
              </a:r>
              <a:r>
                <a:rPr b="1" lang="ru" sz="2300">
                  <a:solidFill>
                    <a:schemeClr val="dk1"/>
                  </a:solidFill>
                  <a:highlight>
                    <a:srgbClr val="F3F6FA"/>
                  </a:highlight>
                </a:rPr>
                <a:t>🇬🇧</a:t>
              </a:r>
              <a:endParaRPr b="1" sz="2300">
                <a:solidFill>
                  <a:schemeClr val="dk1"/>
                </a:solidFill>
                <a:highlight>
                  <a:srgbClr val="F3F6FA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3" name="Google Shape;273;p30"/>
          <p:cNvGrpSpPr/>
          <p:nvPr/>
        </p:nvGrpSpPr>
        <p:grpSpPr>
          <a:xfrm>
            <a:off x="2081884" y="883075"/>
            <a:ext cx="1857000" cy="2601963"/>
            <a:chOff x="3900238" y="1375275"/>
            <a:chExt cx="1857000" cy="2601963"/>
          </a:xfrm>
        </p:grpSpPr>
        <p:pic>
          <p:nvPicPr>
            <p:cNvPr id="274" name="Google Shape;27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1863" y="1375275"/>
              <a:ext cx="1753750" cy="175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30"/>
            <p:cNvSpPr txBox="1"/>
            <p:nvPr/>
          </p:nvSpPr>
          <p:spPr>
            <a:xfrm>
              <a:off x="3900238" y="3223038"/>
              <a:ext cx="1857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Roboto Condensed"/>
                  <a:ea typeface="Roboto Condensed"/>
                  <a:cs typeface="Roboto Condensed"/>
                  <a:sym typeface="Roboto Condensed"/>
                </a:rPr>
                <a:t>Andrey</a:t>
              </a: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 Orsoev </a:t>
              </a:r>
              <a:r>
                <a:rPr b="1" lang="ru" sz="2300">
                  <a:solidFill>
                    <a:schemeClr val="dk1"/>
                  </a:solidFill>
                  <a:highlight>
                    <a:srgbClr val="F3F6FA"/>
                  </a:highlight>
                </a:rPr>
                <a:t>🇩🇪</a:t>
              </a:r>
              <a:endParaRPr b="1" sz="2300">
                <a:solidFill>
                  <a:schemeClr val="dk1"/>
                </a:solidFill>
                <a:highlight>
                  <a:srgbClr val="F3F6FA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76" name="Google Shape;276;p30"/>
          <p:cNvSpPr txBox="1"/>
          <p:nvPr/>
        </p:nvSpPr>
        <p:spPr>
          <a:xfrm>
            <a:off x="6168375" y="4194475"/>
            <a:ext cx="29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Let's i</a:t>
            </a:r>
            <a:r>
              <a:rPr lang="ru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mprove diversity in IT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77" name="Google Shape;277;p30"/>
          <p:cNvGrpSpPr/>
          <p:nvPr/>
        </p:nvGrpSpPr>
        <p:grpSpPr>
          <a:xfrm>
            <a:off x="4162513" y="199800"/>
            <a:ext cx="1894685" cy="2624025"/>
            <a:chOff x="7052363" y="1295350"/>
            <a:chExt cx="1894685" cy="2624025"/>
          </a:xfrm>
        </p:grpSpPr>
        <p:sp>
          <p:nvSpPr>
            <p:cNvPr id="278" name="Google Shape;278;p30"/>
            <p:cNvSpPr txBox="1"/>
            <p:nvPr/>
          </p:nvSpPr>
          <p:spPr>
            <a:xfrm>
              <a:off x="7090048" y="3165175"/>
              <a:ext cx="1857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Roboto Condensed"/>
                  <a:ea typeface="Roboto Condensed"/>
                  <a:cs typeface="Roboto Condensed"/>
                  <a:sym typeface="Roboto Condensed"/>
                </a:rPr>
                <a:t>Jason</a:t>
              </a: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 Merry </a:t>
              </a:r>
              <a:r>
                <a:rPr b="1" lang="ru" sz="2300">
                  <a:solidFill>
                    <a:schemeClr val="dk1"/>
                  </a:solidFill>
                  <a:highlight>
                    <a:srgbClr val="F3F6FA"/>
                  </a:highlight>
                </a:rPr>
                <a:t>🇬🇧</a:t>
              </a:r>
              <a:endParaRPr b="1" sz="2300">
                <a:solidFill>
                  <a:schemeClr val="dk1"/>
                </a:solidFill>
                <a:highlight>
                  <a:srgbClr val="F3F6FA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279" name="Google Shape;27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52363" y="1295350"/>
              <a:ext cx="1857001" cy="1857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30"/>
          <p:cNvGrpSpPr/>
          <p:nvPr/>
        </p:nvGrpSpPr>
        <p:grpSpPr>
          <a:xfrm>
            <a:off x="4061147" y="2731616"/>
            <a:ext cx="2376587" cy="2443881"/>
            <a:chOff x="105500" y="1287525"/>
            <a:chExt cx="2568450" cy="2568450"/>
          </a:xfrm>
        </p:grpSpPr>
        <p:pic>
          <p:nvPicPr>
            <p:cNvPr id="281" name="Google Shape;28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5500" y="1287525"/>
              <a:ext cx="2568450" cy="25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0"/>
            <p:cNvPicPr preferRelativeResize="0"/>
            <p:nvPr/>
          </p:nvPicPr>
          <p:blipFill rotWithShape="1">
            <a:blip r:embed="rId7">
              <a:alphaModFix amt="55000"/>
            </a:blip>
            <a:srcRect b="0" l="0" r="85805" t="0"/>
            <a:stretch/>
          </p:blipFill>
          <p:spPr>
            <a:xfrm>
              <a:off x="1099987" y="2364575"/>
              <a:ext cx="579500" cy="57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0"/>
          <p:cNvSpPr txBox="1"/>
          <p:nvPr/>
        </p:nvSpPr>
        <p:spPr>
          <a:xfrm>
            <a:off x="6120475" y="3484063"/>
            <a:ext cx="2854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Spotlight</a:t>
            </a:r>
            <a:endParaRPr sz="4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7012513" y="199800"/>
            <a:ext cx="1962150" cy="784025"/>
            <a:chOff x="318188" y="4054350"/>
            <a:chExt cx="1962150" cy="784025"/>
          </a:xfrm>
        </p:grpSpPr>
        <p:pic>
          <p:nvPicPr>
            <p:cNvPr id="285" name="Google Shape;285;p30"/>
            <p:cNvPicPr preferRelativeResize="0"/>
            <p:nvPr/>
          </p:nvPicPr>
          <p:blipFill>
            <a:blip r:embed="rId8">
              <a:alphaModFix amt="44000"/>
            </a:blip>
            <a:stretch>
              <a:fillRect/>
            </a:stretch>
          </p:blipFill>
          <p:spPr>
            <a:xfrm>
              <a:off x="394388" y="4495475"/>
              <a:ext cx="188595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0"/>
            <p:cNvSpPr txBox="1"/>
            <p:nvPr/>
          </p:nvSpPr>
          <p:spPr>
            <a:xfrm>
              <a:off x="318188" y="4054350"/>
              <a:ext cx="123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B7B7B7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coordinated by</a:t>
              </a:r>
              <a:endParaRPr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92925" y="1798425"/>
            <a:ext cx="415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Nova is a candidate in need of professional help transitioning their </a:t>
            </a:r>
            <a:r>
              <a:rPr b="1" lang="ru">
                <a:latin typeface="Ubuntu"/>
                <a:ea typeface="Ubuntu"/>
                <a:cs typeface="Ubuntu"/>
                <a:sym typeface="Ubuntu"/>
              </a:rPr>
              <a:t>technical</a:t>
            </a:r>
            <a:r>
              <a:rPr b="1" lang="ru">
                <a:latin typeface="Ubuntu"/>
                <a:ea typeface="Ubuntu"/>
                <a:cs typeface="Ubuntu"/>
                <a:sym typeface="Ubuntu"/>
              </a:rPr>
              <a:t> career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Wants to find someone 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who has a deep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knowledge with regard to switching their career from a support center role to a Junior SRE*.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604825" y="1798425"/>
            <a:ext cx="415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Max is CIO* at a private company and helps as a career mentor at The FoxOverDogs Foundation NPO*</a:t>
            </a:r>
            <a:endParaRPr i="1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His skills are beneficial to anyone needing help 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transitioning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a 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technical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career without any previous experience.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594050" y="4303679"/>
            <a:ext cx="269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</a:t>
            </a: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SRE - Site Reliability Engineer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CIO - Chief Information Officer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NPO - Non-profit organisation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22" y="325773"/>
            <a:ext cx="1681541" cy="14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7800" y="325775"/>
            <a:ext cx="1387340" cy="1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14350" y="1747800"/>
            <a:ext cx="32388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… to </a:t>
            </a:r>
            <a:r>
              <a:rPr b="1" lang="ru">
                <a:latin typeface="Ubuntu"/>
                <a:ea typeface="Ubuntu"/>
                <a:cs typeface="Ubuntu"/>
                <a:sym typeface="Ubuntu"/>
              </a:rPr>
              <a:t>become a Junior SRE*, Nova will 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974700" y="1788450"/>
            <a:ext cx="4430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1729">
                <a:latin typeface="Ubuntu"/>
                <a:ea typeface="Ubuntu"/>
                <a:cs typeface="Ubuntu"/>
                <a:sym typeface="Ubuntu"/>
              </a:rPr>
              <a:t>… Max will be able to </a:t>
            </a:r>
            <a:endParaRPr sz="1729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38975" y="2485200"/>
            <a:ext cx="3345600" cy="20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 a certified career advisor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receive an actionable checklist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attend weekly Spot</a:t>
            </a:r>
            <a:r>
              <a:rPr b="1"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Lives</a:t>
            </a:r>
            <a:endParaRPr b="1"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understand where they are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donate to the NPO*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finally transition </a:t>
            </a: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their career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89500" y="2228909"/>
            <a:ext cx="4354500" cy="22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publish a list of NPO services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have regular meetings with candidates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 a trusted partner to reach overarching goals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 funding with donations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understand the performance and improve services further</a:t>
            </a:r>
            <a:endParaRPr sz="23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053325" y="4527900"/>
            <a:ext cx="32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NPO - Non-profit organization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SRE - Site Reliability Engineering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728" y="988862"/>
            <a:ext cx="1387350" cy="1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952600" y="325775"/>
            <a:ext cx="32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Ubuntu"/>
                <a:ea typeface="Ubuntu"/>
                <a:cs typeface="Ubuntu"/>
                <a:sym typeface="Ubuntu"/>
              </a:rPr>
              <a:t>Using </a:t>
            </a:r>
            <a:r>
              <a:rPr b="1" lang="ru" sz="2400">
                <a:latin typeface="Ubuntu"/>
                <a:ea typeface="Ubuntu"/>
                <a:cs typeface="Ubuntu"/>
                <a:sym typeface="Ubuntu"/>
              </a:rPr>
              <a:t> Spotlight</a:t>
            </a:r>
            <a:r>
              <a:rPr lang="ru" sz="2400">
                <a:latin typeface="Ubuntu"/>
                <a:ea typeface="Ubuntu"/>
                <a:cs typeface="Ubuntu"/>
                <a:sym typeface="Ubuntu"/>
              </a:rPr>
              <a:t>…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975" y="1127875"/>
            <a:ext cx="714074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845" y="1062609"/>
            <a:ext cx="714075" cy="746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569338" y="640274"/>
            <a:ext cx="6263226" cy="41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6533300" y="355150"/>
            <a:ext cx="48534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1.5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mio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6514518" y="963625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Registered </a:t>
            </a: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NPOs in US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1681036" y="348789"/>
            <a:ext cx="48534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10.7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mio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5655652" y="2151025"/>
            <a:ext cx="16449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%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574774" y="2775000"/>
            <a:ext cx="32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US work-force</a:t>
            </a: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ru">
                <a:solidFill>
                  <a:srgbClr val="B7B7B7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 the NPO industry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637650" y="3962400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740525" y="3702988"/>
            <a:ext cx="18288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56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%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659654" y="4326963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Made a donation to NPO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5471128" y="3472055"/>
            <a:ext cx="48534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%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404318" y="4105548"/>
            <a:ext cx="39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</a:t>
            </a: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olunteered at least once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1703000" y="1936650"/>
            <a:ext cx="21750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180</a:t>
            </a:r>
            <a:r>
              <a:rPr b="1" lang="ru" sz="10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mio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659643" y="2560625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People</a:t>
            </a: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searched online courses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337" y="454102"/>
            <a:ext cx="874900" cy="7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413" y="2194862"/>
            <a:ext cx="768730" cy="6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0650" y="3703000"/>
            <a:ext cx="669525" cy="6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400" y="476075"/>
            <a:ext cx="874900" cy="74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1362" y="2386698"/>
            <a:ext cx="669525" cy="53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8712" y="3800465"/>
            <a:ext cx="669525" cy="57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633718" y="942875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</a:t>
            </a: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eople looked for a job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2683350" y="246550"/>
            <a:ext cx="37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Business </a:t>
            </a: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Context</a:t>
            </a:r>
            <a:endParaRPr b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087" y="2787471"/>
            <a:ext cx="800675" cy="749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5080325" y="3509958"/>
            <a:ext cx="12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ollaboration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998" y="898852"/>
            <a:ext cx="800675" cy="893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3836248" y="1665059"/>
            <a:ext cx="12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9973" y="1333350"/>
            <a:ext cx="991375" cy="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5052423" y="2065247"/>
            <a:ext cx="12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F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orums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969" y="2137461"/>
            <a:ext cx="991386" cy="10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221025" y="2938800"/>
            <a:ext cx="12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eekly Spot</a:t>
            </a:r>
            <a:r>
              <a:rPr i="1" lang="ru">
                <a:latin typeface="Roboto Condensed"/>
                <a:ea typeface="Roboto Condensed"/>
                <a:cs typeface="Roboto Condensed"/>
                <a:sym typeface="Roboto Condensed"/>
              </a:rPr>
              <a:t>lives</a:t>
            </a:r>
            <a:endParaRPr i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9975" y="2055571"/>
            <a:ext cx="1338600" cy="1183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384225" y="2938793"/>
            <a:ext cx="12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M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entor Matching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9712" y="2322313"/>
            <a:ext cx="677825" cy="65043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7538000" y="2971062"/>
            <a:ext cx="12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V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isibility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3976" y="3452363"/>
            <a:ext cx="895488" cy="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3840070" y="4203493"/>
            <a:ext cx="12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areer Roadmap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82150" y="1330624"/>
            <a:ext cx="1042525" cy="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2633904" y="2065254"/>
            <a:ext cx="12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hallenges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12">
            <a:alphaModFix/>
          </a:blip>
          <a:srcRect b="0" l="9869" r="0" t="0"/>
          <a:stretch/>
        </p:blipFill>
        <p:spPr>
          <a:xfrm>
            <a:off x="3008538" y="2814562"/>
            <a:ext cx="677825" cy="69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2683343" y="3509950"/>
            <a:ext cx="12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oaching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6656" y="2271888"/>
            <a:ext cx="859713" cy="75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6426600" y="2971077"/>
            <a:ext cx="10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P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artnership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73859" y="2118300"/>
            <a:ext cx="1338599" cy="13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311700" y="30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Spotlight </a:t>
            </a: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Actors</a:t>
            </a:r>
            <a:endParaRPr b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4020414" y="1580575"/>
            <a:ext cx="92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NPO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Admin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8"/>
          <p:cNvGrpSpPr/>
          <p:nvPr/>
        </p:nvGrpSpPr>
        <p:grpSpPr>
          <a:xfrm>
            <a:off x="1682713" y="3237013"/>
            <a:ext cx="926110" cy="1120488"/>
            <a:chOff x="472963" y="1622863"/>
            <a:chExt cx="926110" cy="1120488"/>
          </a:xfrm>
        </p:grpSpPr>
        <p:sp>
          <p:nvSpPr>
            <p:cNvPr id="146" name="Google Shape;146;p18"/>
            <p:cNvSpPr txBox="1"/>
            <p:nvPr/>
          </p:nvSpPr>
          <p:spPr>
            <a:xfrm>
              <a:off x="472963" y="2343150"/>
              <a:ext cx="817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V</a:t>
              </a: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isitor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47" name="Google Shape;14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172" y="1622863"/>
              <a:ext cx="924900" cy="8143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" name="Google Shape;14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883" y="977642"/>
            <a:ext cx="817200" cy="665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8"/>
          <p:cNvGrpSpPr/>
          <p:nvPr/>
        </p:nvGrpSpPr>
        <p:grpSpPr>
          <a:xfrm>
            <a:off x="2224852" y="1693937"/>
            <a:ext cx="924900" cy="1049413"/>
            <a:chOff x="2224852" y="1693937"/>
            <a:chExt cx="924900" cy="1049413"/>
          </a:xfrm>
        </p:grpSpPr>
        <p:sp>
          <p:nvSpPr>
            <p:cNvPr id="150" name="Google Shape;150;p18"/>
            <p:cNvSpPr txBox="1"/>
            <p:nvPr/>
          </p:nvSpPr>
          <p:spPr>
            <a:xfrm>
              <a:off x="2224852" y="2343150"/>
              <a:ext cx="92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Candidate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51" name="Google Shape;151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15882" y="1693937"/>
              <a:ext cx="817200" cy="704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18"/>
          <p:cNvGrpSpPr/>
          <p:nvPr/>
        </p:nvGrpSpPr>
        <p:grpSpPr>
          <a:xfrm>
            <a:off x="6222751" y="3149603"/>
            <a:ext cx="1044900" cy="1295322"/>
            <a:chOff x="7713789" y="1663428"/>
            <a:chExt cx="1044900" cy="1295322"/>
          </a:xfrm>
        </p:grpSpPr>
        <p:pic>
          <p:nvPicPr>
            <p:cNvPr id="153" name="Google Shape;153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7573" y="1663428"/>
              <a:ext cx="817200" cy="836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8"/>
            <p:cNvSpPr txBox="1"/>
            <p:nvPr/>
          </p:nvSpPr>
          <p:spPr>
            <a:xfrm>
              <a:off x="7713789" y="2343150"/>
              <a:ext cx="104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Community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Leader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55" name="Google Shape;155;p18"/>
          <p:cNvGrpSpPr/>
          <p:nvPr/>
        </p:nvGrpSpPr>
        <p:grpSpPr>
          <a:xfrm>
            <a:off x="5669327" y="1709730"/>
            <a:ext cx="924900" cy="1064075"/>
            <a:chOff x="5881202" y="1679275"/>
            <a:chExt cx="924900" cy="1064075"/>
          </a:xfrm>
        </p:grpSpPr>
        <p:pic>
          <p:nvPicPr>
            <p:cNvPr id="156" name="Google Shape;156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35051" y="1679275"/>
              <a:ext cx="817200" cy="853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8"/>
            <p:cNvSpPr txBox="1"/>
            <p:nvPr/>
          </p:nvSpPr>
          <p:spPr>
            <a:xfrm>
              <a:off x="5881202" y="2343150"/>
              <a:ext cx="92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Mentor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158" name="Google Shape;15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4728" y="2196164"/>
            <a:ext cx="2496277" cy="245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150" y="-26037"/>
            <a:ext cx="6786048" cy="519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9"/>
          <p:cNvGrpSpPr/>
          <p:nvPr/>
        </p:nvGrpSpPr>
        <p:grpSpPr>
          <a:xfrm>
            <a:off x="6877600" y="636415"/>
            <a:ext cx="930600" cy="759723"/>
            <a:chOff x="6581100" y="917765"/>
            <a:chExt cx="930600" cy="759723"/>
          </a:xfrm>
        </p:grpSpPr>
        <p:pic>
          <p:nvPicPr>
            <p:cNvPr id="166" name="Google Shape;16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89740" y="917765"/>
              <a:ext cx="513300" cy="5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9"/>
            <p:cNvSpPr txBox="1"/>
            <p:nvPr/>
          </p:nvSpPr>
          <p:spPr>
            <a:xfrm>
              <a:off x="6581100" y="1369688"/>
              <a:ext cx="930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/>
                <a:t>ADR-013</a:t>
              </a:r>
              <a:endParaRPr sz="800"/>
            </a:p>
          </p:txBody>
        </p:sp>
      </p:grpSp>
      <p:grpSp>
        <p:nvGrpSpPr>
          <p:cNvPr id="168" name="Google Shape;168;p19"/>
          <p:cNvGrpSpPr/>
          <p:nvPr/>
        </p:nvGrpSpPr>
        <p:grpSpPr>
          <a:xfrm>
            <a:off x="333800" y="4420290"/>
            <a:ext cx="930600" cy="759723"/>
            <a:chOff x="2072350" y="4330940"/>
            <a:chExt cx="930600" cy="759723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0990" y="4330940"/>
              <a:ext cx="513300" cy="5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9"/>
            <p:cNvSpPr txBox="1"/>
            <p:nvPr/>
          </p:nvSpPr>
          <p:spPr>
            <a:xfrm>
              <a:off x="2072350" y="4782863"/>
              <a:ext cx="930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/>
                <a:t>ADR-017</a:t>
              </a:r>
              <a:endParaRPr sz="800"/>
            </a:p>
          </p:txBody>
        </p:sp>
      </p:grpSp>
      <p:sp>
        <p:nvSpPr>
          <p:cNvPr id="171" name="Google Shape;171;p19"/>
          <p:cNvSpPr txBox="1"/>
          <p:nvPr/>
        </p:nvSpPr>
        <p:spPr>
          <a:xfrm>
            <a:off x="6092350" y="4852325"/>
            <a:ext cx="221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ADR - Architecture Decision Record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3007500" y="392550"/>
            <a:ext cx="31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Key Characteristics</a:t>
            </a:r>
            <a:endParaRPr b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388" y="1920600"/>
            <a:ext cx="907625" cy="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988" y="1942938"/>
            <a:ext cx="2147088" cy="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9913" y="2040525"/>
            <a:ext cx="639075" cy="6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1393700" y="2822700"/>
            <a:ext cx="8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ost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3839582" y="2800363"/>
            <a:ext cx="12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calability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6504307" y="2822700"/>
            <a:ext cx="12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implicity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5472175" y="4743300"/>
            <a:ext cx="29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*MOOC - Massive Open Online Courses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5274" l="0" r="0" t="28631"/>
          <a:stretch/>
        </p:blipFill>
        <p:spPr>
          <a:xfrm>
            <a:off x="-47525" y="793201"/>
            <a:ext cx="9144003" cy="351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4711675" y="4852325"/>
            <a:ext cx="359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</a:t>
            </a:r>
            <a:r>
              <a:rPr lang="ru" sz="11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Created by Mark Richards, DeveloperToArchitect.com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